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8" r:id="rId8"/>
    <p:sldId id="263" r:id="rId9"/>
    <p:sldId id="264" r:id="rId10"/>
    <p:sldId id="272" r:id="rId11"/>
    <p:sldId id="265" r:id="rId12"/>
    <p:sldId id="271" r:id="rId13"/>
    <p:sldId id="267" r:id="rId14"/>
    <p:sldId id="269" r:id="rId15"/>
    <p:sldId id="273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3051-3F33-4FF3-AC6E-D28B3ADF0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52A6C-154C-49CB-BA0E-49EA2976B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92920-BB99-4485-AE29-C83C7D7D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3A713-5C61-4FC6-BC4B-7CD99D92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DFED-F3F8-416E-B80E-E32D0CC7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4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5F4-8F90-4924-8376-52E48F84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8A7A0-C74B-4FB6-8A80-54CD60E03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627A6-EA54-439E-A136-129EA096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53C1F-7FE3-4C81-AF77-717B8180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0A6D-B520-4D4D-8145-E6302E7D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78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B8043-BC3C-4E3E-9206-46B020021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0B2CC-410C-4FE7-BCB1-5F4F20DED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14BDF-38E4-41A9-8FED-30006BE0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DB641-7BE7-47BB-A038-ADC8F0C9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8C96-127C-45BB-B40D-4A849EC2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76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20CF-E7D0-48DB-A11D-518021A1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93613-D016-48C8-81EB-B3951D51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978CC-3DE8-425F-A2BB-F8614799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AC3B0-15E8-472C-8C73-E58D96CE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AC76C-0959-4657-A804-5F9A9B64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2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884B-98F3-4633-848A-B801A43B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154CF-90EE-4393-9246-9BC8501ED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BC11B-ABEC-4323-9359-2E299100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1D473-806D-4971-9809-A4198350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CFB3-A014-4B05-BAE5-2A5C1A5B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21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7725-D21E-4AF2-B94C-9322CE27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4317-CADA-45C1-99A5-15D08AAA1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E7BEA-4FA5-41AC-9DE9-E0C689F00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39E1C-DA5D-4757-AEBE-A50FAB0D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FDE67-1DD3-4184-880F-69D60CFD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68A11-3164-4D53-AAAB-587C23C2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53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56AB-1BEC-49F6-A5BB-533C7A96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770CA-BE56-4D98-AB37-6A888A8C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AA180-3F08-4AD5-8B23-D9EE521E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785BE-00B1-40B3-ACD9-9935EA8AC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651EA-FA39-48F3-A7F4-FDD5A7675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CFBB1-1B7B-4833-822F-7473683F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CC684-DB85-4298-A15D-2148F080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D67AB-A48B-4C94-A2BD-9B5F4D4B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4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38D5-92A1-48FA-85F5-A788B02B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2939E-428A-4BD1-A07F-3ED8C6DF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47352-4867-4231-8320-706BA5306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E21AD-CBC9-4F8C-80F4-C9A99AA2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00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0DDEEF-8259-4F33-AC2F-87AEAB9A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B957A-977D-4E8D-9E28-80D6A5C1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EC71-D49E-4C95-B210-B1795AA4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49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6959-5081-4479-B68B-E92776626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5C746-2680-4B04-95CD-133CB3496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D51B8-6B2E-4995-A46A-CAE79FBEF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E8FEF-1EA7-4C36-A6E9-30E486E4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7B5F0-589B-4D75-A6CD-3491A679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D5CE0-82F1-4116-8BCA-2BF8650A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45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9E7-BDAD-4BCD-AA72-002985D5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433E2-1A9C-4847-A2D8-AACFAF1CB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0CF73-7621-4A56-9C95-51A46A6A1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83212-84EE-43EC-B71D-8293E1DC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F477D-DA02-4B00-8B6B-7034BDB3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55478-BB9C-4B07-850C-3491D3AD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27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B3483-3071-4FD7-AA97-00E6A6E0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288B-2449-47D8-BFB7-0C91AB0A2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02A0-AE80-4559-95DF-196340E91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788CA-B66F-4368-B020-4594C92A25BA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DE271-0358-4293-8879-C26A86DFB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37DF5-EC03-4DB3-8768-0B6355AB0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24BF-14A5-46C3-8C31-0C0382ADD4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39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2.tm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BD3B41-69EA-4DA2-BD6E-BFAE77D06A3C}"/>
              </a:ext>
            </a:extLst>
          </p:cNvPr>
          <p:cNvSpPr txBox="1">
            <a:spLocks/>
          </p:cNvSpPr>
          <p:nvPr/>
        </p:nvSpPr>
        <p:spPr>
          <a:xfrm>
            <a:off x="1151467" y="1371601"/>
            <a:ext cx="9939866" cy="2697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Roboto" pitchFamily="2" charset="0"/>
                <a:ea typeface="Roboto" pitchFamily="2" charset="0"/>
              </a:rPr>
              <a:t>Bio-Inspired High Speed Pupil-Tracking using a Dynamic Vision Sensor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26BA19-C1A4-49F8-8CBB-AAFDCA52346B}"/>
              </a:ext>
            </a:extLst>
          </p:cNvPr>
          <p:cNvSpPr txBox="1">
            <a:spLocks/>
          </p:cNvSpPr>
          <p:nvPr/>
        </p:nvSpPr>
        <p:spPr>
          <a:xfrm>
            <a:off x="1126067" y="4802294"/>
            <a:ext cx="9939866" cy="63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latin typeface="Roboto Lt" pitchFamily="2" charset="0"/>
                <a:ea typeface="Roboto Lt" pitchFamily="2" charset="0"/>
              </a:rPr>
              <a:t>Joseph Warren, Aldo Faisal, Yufei Wu</a:t>
            </a:r>
          </a:p>
        </p:txBody>
      </p:sp>
    </p:spTree>
    <p:extLst>
      <p:ext uri="{BB962C8B-B14F-4D97-AF65-F5344CB8AC3E}">
        <p14:creationId xmlns:p14="http://schemas.microsoft.com/office/powerpoint/2010/main" val="243593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AD8F-F266-4884-ADC1-1F2F6B3A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Example: Parameters for Saccade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CAC54-B1FB-4818-8B62-B076EEA7E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Roboto Lt" pitchFamily="2" charset="0"/>
                <a:ea typeface="Roboto Lt" pitchFamily="2" charset="0"/>
              </a:rPr>
              <a:t>~ 900 </a:t>
            </a:r>
            <a:r>
              <a:rPr lang="en-GB" sz="2400" dirty="0" err="1">
                <a:latin typeface="Roboto Lt" pitchFamily="2" charset="0"/>
                <a:ea typeface="Roboto Lt" pitchFamily="2" charset="0"/>
              </a:rPr>
              <a:t>deg</a:t>
            </a:r>
            <a:r>
              <a:rPr lang="en-GB" sz="2400" dirty="0">
                <a:latin typeface="Roboto Lt" pitchFamily="2" charset="0"/>
                <a:ea typeface="Roboto Lt" pitchFamily="2" charset="0"/>
              </a:rPr>
              <a:t>/s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Roboto Lt" pitchFamily="2" charset="0"/>
                <a:ea typeface="Roboto Lt" pitchFamily="2" charset="0"/>
              </a:rPr>
              <a:t>Assume eye motion restricted to 120 </a:t>
            </a:r>
            <a:r>
              <a:rPr lang="en-GB" sz="2400" dirty="0" err="1">
                <a:latin typeface="Roboto Lt" pitchFamily="2" charset="0"/>
                <a:ea typeface="Roboto Lt" pitchFamily="2" charset="0"/>
              </a:rPr>
              <a:t>deg</a:t>
            </a:r>
            <a:endParaRPr lang="en-GB" sz="2400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Roboto Lt" pitchFamily="2" charset="0"/>
                <a:ea typeface="Roboto Lt" pitchFamily="2" charset="0"/>
              </a:rPr>
              <a:t>Assume range of eye motion perfectly fits pixel array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t" pitchFamily="2" charset="0"/>
                <a:ea typeface="Roboto Lt" pitchFamily="2" charset="0"/>
              </a:rPr>
              <a:t>130ms to for pupil to traverse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Roboto Lt" pitchFamily="2" charset="0"/>
                <a:ea typeface="Roboto Lt" pitchFamily="2" charset="0"/>
              </a:rPr>
              <a:t>Screen = 200 pixels across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t" pitchFamily="2" charset="0"/>
                <a:ea typeface="Roboto Lt" pitchFamily="2" charset="0"/>
              </a:rPr>
              <a:t>Pupil moves 1.5 pixel/</a:t>
            </a:r>
            <a:r>
              <a:rPr lang="en-GB" sz="2000" dirty="0" err="1">
                <a:latin typeface="Roboto Lt" pitchFamily="2" charset="0"/>
                <a:ea typeface="Roboto Lt" pitchFamily="2" charset="0"/>
              </a:rPr>
              <a:t>ms</a:t>
            </a:r>
            <a:r>
              <a:rPr lang="en-GB" sz="2000" dirty="0">
                <a:latin typeface="Roboto Lt" pitchFamily="2" charset="0"/>
                <a:ea typeface="Roboto Lt" pitchFamily="2" charset="0"/>
              </a:rPr>
              <a:t> during saccade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Roboto Lt" pitchFamily="2" charset="0"/>
                <a:ea typeface="Roboto Lt" pitchFamily="2" charset="0"/>
              </a:rPr>
              <a:t> Receptive Field (RF) = 5 pixels across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t" pitchFamily="2" charset="0"/>
                <a:ea typeface="Roboto Lt" pitchFamily="2" charset="0"/>
              </a:rPr>
              <a:t>~3ms to traverse RF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>
              <a:latin typeface="Roboto Lt" pitchFamily="2" charset="0"/>
              <a:ea typeface="Roboto Lt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Roboto" pitchFamily="2" charset="0"/>
                <a:ea typeface="Roboto" pitchFamily="2" charset="0"/>
              </a:rPr>
              <a:t>Need to select for features on timescale of ~</a:t>
            </a:r>
            <a:r>
              <a:rPr lang="en-GB" sz="2400" dirty="0" err="1">
                <a:latin typeface="Roboto" pitchFamily="2" charset="0"/>
                <a:ea typeface="Roboto" pitchFamily="2" charset="0"/>
              </a:rPr>
              <a:t>ms</a:t>
            </a:r>
            <a:r>
              <a:rPr lang="en-GB" sz="2400" dirty="0">
                <a:latin typeface="Roboto" pitchFamily="2" charset="0"/>
                <a:ea typeface="Roboto" pitchFamily="2" charset="0"/>
              </a:rPr>
              <a:t> 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000" dirty="0">
              <a:latin typeface="Roboto Lt" pitchFamily="2" charset="0"/>
              <a:ea typeface="Roboto Lt" pitchFamily="2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2000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GB" sz="2400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3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4E92-E605-464A-BE54-F16AC9F8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Problem: Processing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F7F90-AB91-4555-8D1D-0553CA07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Simulator has event queue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Event queue = list of events (spikes) to route to neurons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More synapses = duplication of events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Length of event queue (appears to be) limiting factor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General run-time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Periods of high event input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Metrics for characterising processing speed: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Synaptic events/s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Slow down factor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Lag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35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6C8109E-A121-4230-ABA6-DFA42F01F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1990"/>
            <a:ext cx="4195823" cy="3146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BE39B3-F95B-4B53-9632-218F2B1F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4195823" cy="3146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E9A58D-0752-4EB3-A454-352D8E5FA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4"/>
            <a:ext cx="4195823" cy="31468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BFF55F0-8D0B-46C1-A6C6-89ACF74F4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2" y="3511989"/>
            <a:ext cx="4195823" cy="31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3E2D-5F32-42D5-A6CA-2A68AEC5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DD0FA-73EB-43E9-B96E-9658E6F1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Synaptic Death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Remove synapses below threshold weight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Reduces event duplication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Rate capping/neuron deactivation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Neuron with very small time constant (~100 us) and low threshold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Detects high event rates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Deactivates other neurons for short period of time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No further events routed to deactivated neurons</a:t>
            </a:r>
          </a:p>
        </p:txBody>
      </p:sp>
    </p:spTree>
    <p:extLst>
      <p:ext uri="{BB962C8B-B14F-4D97-AF65-F5344CB8AC3E}">
        <p14:creationId xmlns:p14="http://schemas.microsoft.com/office/powerpoint/2010/main" val="87775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4068-121E-4825-A67D-752F78D3D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72" y="-283615"/>
            <a:ext cx="10515600" cy="1325563"/>
          </a:xfrm>
        </p:spPr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Rate Capping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94A3E-F05B-496E-84B8-E2B819C41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90" y="3807347"/>
            <a:ext cx="4067537" cy="305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587A37-5987-4289-A45A-C64265069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91" y="756694"/>
            <a:ext cx="4067537" cy="3050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E54850-252E-4975-BF8A-1D266BB5B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11" y="756692"/>
            <a:ext cx="3746976" cy="3050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B6382E-B1C4-40F0-9452-78C5FE2A1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13" y="3807346"/>
            <a:ext cx="3746976" cy="3050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9B1CD-1F57-4BB5-88B6-7EC8ACB6B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2" y="756692"/>
            <a:ext cx="3746976" cy="3050653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3104239-58E7-44C3-B3A2-07E95ABB0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2" y="3807345"/>
            <a:ext cx="3746976" cy="3050652"/>
          </a:xfrm>
        </p:spPr>
      </p:pic>
    </p:spTree>
    <p:extLst>
      <p:ext uri="{BB962C8B-B14F-4D97-AF65-F5344CB8AC3E}">
        <p14:creationId xmlns:p14="http://schemas.microsoft.com/office/powerpoint/2010/main" val="1385684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534D-3A33-4288-A670-A479B722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Synaptic Death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8501C1-A379-4342-A592-EDC4C10C7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08" y="2302271"/>
            <a:ext cx="4805892" cy="360441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BE9908-AF4E-4941-B246-AB8D1058F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2271"/>
            <a:ext cx="4805892" cy="3604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633AE8-FD60-4C31-B39F-3928F05D6752}"/>
              </a:ext>
            </a:extLst>
          </p:cNvPr>
          <p:cNvSpPr txBox="1"/>
          <p:nvPr/>
        </p:nvSpPr>
        <p:spPr>
          <a:xfrm>
            <a:off x="1524000" y="1917700"/>
            <a:ext cx="425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Before Synaptic Death &amp; Capping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03DB5-0B45-4369-AE37-0BE9A30773C7}"/>
              </a:ext>
            </a:extLst>
          </p:cNvPr>
          <p:cNvSpPr txBox="1"/>
          <p:nvPr/>
        </p:nvSpPr>
        <p:spPr>
          <a:xfrm>
            <a:off x="7368695" y="1905000"/>
            <a:ext cx="425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Lt" pitchFamily="2" charset="0"/>
                <a:ea typeface="Roboto Lt" pitchFamily="2" charset="0"/>
              </a:rPr>
              <a:t>After Synaptic Death &amp; Capping</a:t>
            </a:r>
          </a:p>
        </p:txBody>
      </p:sp>
    </p:spTree>
    <p:extLst>
      <p:ext uri="{BB962C8B-B14F-4D97-AF65-F5344CB8AC3E}">
        <p14:creationId xmlns:p14="http://schemas.microsoft.com/office/powerpoint/2010/main" val="237847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D306-3CD5-4F12-B641-1B01B4E3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619E4-0494-4979-8F5C-DB0BD0693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Test performance on lab computer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Need &gt;1 Speed Up factor!</a:t>
            </a:r>
          </a:p>
          <a:p>
            <a:pPr marL="457200" lvl="1" indent="0">
              <a:buNone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Weight sharing during learning</a:t>
            </a:r>
          </a:p>
          <a:p>
            <a:pPr marL="0" indent="0">
              <a:buNone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Accumulate a training dataset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With IR light!</a:t>
            </a:r>
          </a:p>
          <a:p>
            <a:pPr marL="457200" lvl="1" indent="0">
              <a:buNone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Method to save network state (synaptic </a:t>
            </a:r>
            <a:r>
              <a:rPr lang="en-GB">
                <a:latin typeface="Roboto Lt" pitchFamily="2" charset="0"/>
                <a:ea typeface="Roboto Lt" pitchFamily="2" charset="0"/>
              </a:rPr>
              <a:t>weights)</a:t>
            </a:r>
          </a:p>
          <a:p>
            <a:pPr marL="0" indent="0">
              <a:buNone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Integrate simulator with live data streams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6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B74F96E3-6FE2-4989-B6AA-79ECF1F1D6A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27"/>
                </p14:media>
              </p:ext>
            </p:extLst>
          </p:nvPr>
        </p:nvPicPr>
        <p:blipFill rotWithShape="1">
          <a:blip r:embed="rId4"/>
          <a:srcRect l="26760" t="16272" r="28969" b="7989"/>
          <a:stretch>
            <a:fillRect/>
          </a:stretch>
        </p:blipFill>
        <p:spPr>
          <a:xfrm>
            <a:off x="457200" y="902558"/>
            <a:ext cx="2715464" cy="2038071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C71004-DB22-42D8-AF25-922118E786D5}"/>
              </a:ext>
            </a:extLst>
          </p:cNvPr>
          <p:cNvGrpSpPr/>
          <p:nvPr/>
        </p:nvGrpSpPr>
        <p:grpSpPr>
          <a:xfrm>
            <a:off x="8905035" y="902558"/>
            <a:ext cx="2715464" cy="2038072"/>
            <a:chOff x="9042197" y="1573118"/>
            <a:chExt cx="2715464" cy="20380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8CD2A3-384A-4B0D-9489-80D4FD775A9B}"/>
                </a:ext>
              </a:extLst>
            </p:cNvPr>
            <p:cNvSpPr/>
            <p:nvPr/>
          </p:nvSpPr>
          <p:spPr>
            <a:xfrm>
              <a:off x="9042197" y="1573118"/>
              <a:ext cx="2715464" cy="203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7CE71E-B427-41C8-A042-92F690C6D5D9}"/>
                </a:ext>
              </a:extLst>
            </p:cNvPr>
            <p:cNvSpPr/>
            <p:nvPr/>
          </p:nvSpPr>
          <p:spPr>
            <a:xfrm>
              <a:off x="10835641" y="2060798"/>
              <a:ext cx="60960" cy="609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5FB7A-9B91-404E-A515-3CF14A59E222}"/>
                </a:ext>
              </a:extLst>
            </p:cNvPr>
            <p:cNvSpPr txBox="1"/>
            <p:nvPr/>
          </p:nvSpPr>
          <p:spPr>
            <a:xfrm>
              <a:off x="9974581" y="2156888"/>
              <a:ext cx="1783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Pupil Position (</a:t>
              </a:r>
              <a:r>
                <a:rPr lang="en-GB" sz="16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x,y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EFD1BB9-F767-43AA-BE98-AAB79FB57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4" y="1470153"/>
            <a:ext cx="10743567" cy="24322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4943F2-F8FD-4E85-9156-B11277A25C17}"/>
              </a:ext>
            </a:extLst>
          </p:cNvPr>
          <p:cNvSpPr/>
          <p:nvPr/>
        </p:nvSpPr>
        <p:spPr>
          <a:xfrm>
            <a:off x="3962400" y="1451198"/>
            <a:ext cx="4358640" cy="25437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ABFC6-A3AE-4077-A31C-0B14445EB43A}"/>
              </a:ext>
            </a:extLst>
          </p:cNvPr>
          <p:cNvSpPr/>
          <p:nvPr/>
        </p:nvSpPr>
        <p:spPr>
          <a:xfrm>
            <a:off x="1706881" y="4526279"/>
            <a:ext cx="8839200" cy="21945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BDCAE30-A96E-46A8-BC2C-6121B1C88BBA}"/>
              </a:ext>
            </a:extLst>
          </p:cNvPr>
          <p:cNvSpPr/>
          <p:nvPr/>
        </p:nvSpPr>
        <p:spPr>
          <a:xfrm rot="5400000">
            <a:off x="5902448" y="4053491"/>
            <a:ext cx="502920" cy="390142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65513C5-9B6A-4D25-A53B-9D9F2F2D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429" y="-121090"/>
            <a:ext cx="6401100" cy="1325563"/>
          </a:xfrm>
        </p:spPr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Algorithmic Framework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189430-62D0-4C0A-9950-2901988CD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7" y="4591462"/>
            <a:ext cx="9738360" cy="19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32E4-340A-4965-9F57-A340F4CB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3067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Case Study – Feature Extraction from highway footage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0BEE4-A874-4594-A49C-B3C755F7BE8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"/>
          <a:stretch/>
        </p:blipFill>
        <p:spPr>
          <a:xfrm>
            <a:off x="6096000" y="1525356"/>
            <a:ext cx="5553027" cy="3448195"/>
          </a:xfrm>
          <a:prstGeom prst="rect">
            <a:avLst/>
          </a:prstGeom>
        </p:spPr>
      </p:pic>
      <p:pic>
        <p:nvPicPr>
          <p:cNvPr id="1026" name="Picture 2" descr="https://inivation.github.io/inivation-docs/Software%20user%20guides/media/apsDVS-event-raw.png">
            <a:extLst>
              <a:ext uri="{FF2B5EF4-FFF2-40B4-BE49-F238E27FC236}">
                <a16:creationId xmlns:a16="http://schemas.microsoft.com/office/drawing/2014/main" id="{1BE6266A-F67D-4637-882B-DB306CD1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60" y="5051794"/>
            <a:ext cx="5431107" cy="115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6993AD7-93D2-42BB-B3C0-98F8296CE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2659" y="1757509"/>
            <a:ext cx="4279901" cy="4268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24736-A269-4364-9CEB-9CEF31BCC5F7}"/>
              </a:ext>
            </a:extLst>
          </p:cNvPr>
          <p:cNvSpPr txBox="1"/>
          <p:nvPr/>
        </p:nvSpPr>
        <p:spPr>
          <a:xfrm>
            <a:off x="838199" y="6273225"/>
            <a:ext cx="10745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 err="1">
                <a:latin typeface="Roboto Lt" pitchFamily="2" charset="0"/>
                <a:ea typeface="Roboto Lt" pitchFamily="2" charset="0"/>
              </a:rPr>
              <a:t>Bichler</a:t>
            </a:r>
            <a:r>
              <a:rPr lang="en-GB" sz="1600" dirty="0">
                <a:latin typeface="Roboto Lt" pitchFamily="2" charset="0"/>
                <a:ea typeface="Roboto Lt" pitchFamily="2" charset="0"/>
              </a:rPr>
              <a:t> O, </a:t>
            </a:r>
            <a:r>
              <a:rPr lang="en-GB" sz="1600" dirty="0" err="1">
                <a:latin typeface="Roboto Lt" pitchFamily="2" charset="0"/>
                <a:ea typeface="Roboto Lt" pitchFamily="2" charset="0"/>
              </a:rPr>
              <a:t>Querlioz</a:t>
            </a:r>
            <a:r>
              <a:rPr lang="en-GB" sz="1600" dirty="0">
                <a:latin typeface="Roboto Lt" pitchFamily="2" charset="0"/>
                <a:ea typeface="Roboto Lt" pitchFamily="2" charset="0"/>
              </a:rPr>
              <a:t> D, Thorpe SJ, Bourgoin J and </a:t>
            </a:r>
            <a:r>
              <a:rPr lang="en-GB" sz="1600" dirty="0" err="1">
                <a:latin typeface="Roboto Lt" pitchFamily="2" charset="0"/>
                <a:ea typeface="Roboto Lt" pitchFamily="2" charset="0"/>
              </a:rPr>
              <a:t>Gamrat</a:t>
            </a:r>
            <a:r>
              <a:rPr lang="en-GB" sz="1600" dirty="0">
                <a:latin typeface="Roboto Lt" pitchFamily="2" charset="0"/>
                <a:ea typeface="Roboto Lt" pitchFamily="2" charset="0"/>
              </a:rPr>
              <a:t> C. Extraction of temporally correlated features from dynamic vision sensors with spike-timing-dependent plasticity. </a:t>
            </a:r>
            <a:r>
              <a:rPr lang="en-GB" sz="1600" i="1" dirty="0">
                <a:latin typeface="Roboto Lt" pitchFamily="2" charset="0"/>
                <a:ea typeface="Roboto Lt" pitchFamily="2" charset="0"/>
              </a:rPr>
              <a:t>Neural Networks. </a:t>
            </a:r>
            <a:r>
              <a:rPr lang="en-GB" sz="1600" dirty="0">
                <a:latin typeface="Roboto Lt" pitchFamily="2" charset="0"/>
                <a:ea typeface="Roboto Lt" pitchFamily="2" charset="0"/>
              </a:rPr>
              <a:t>2012; 32 339-348. </a:t>
            </a:r>
          </a:p>
        </p:txBody>
      </p:sp>
    </p:spTree>
    <p:extLst>
      <p:ext uri="{BB962C8B-B14F-4D97-AF65-F5344CB8AC3E}">
        <p14:creationId xmlns:p14="http://schemas.microsoft.com/office/powerpoint/2010/main" val="28491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14CC-AC8E-49C5-9B79-7B02C08C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Learning Rules for 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C8E49-FED1-4227-8905-319F8B9B9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558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STDP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Creates selectivity to </a:t>
            </a:r>
            <a:r>
              <a:rPr lang="en-GB" dirty="0" err="1">
                <a:latin typeface="Roboto Lt" pitchFamily="2" charset="0"/>
                <a:ea typeface="Roboto Lt" pitchFamily="2" charset="0"/>
              </a:rPr>
              <a:t>spatio</a:t>
            </a:r>
            <a:r>
              <a:rPr lang="en-GB" dirty="0">
                <a:latin typeface="Roboto Lt" pitchFamily="2" charset="0"/>
                <a:ea typeface="Roboto Lt" pitchFamily="2" charset="0"/>
              </a:rPr>
              <a:t>-temporal patterns</a:t>
            </a:r>
          </a:p>
          <a:p>
            <a:pPr marL="457200" lvl="1" indent="0">
              <a:buNone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Lateral Inhibition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Leads to competition between neurons</a:t>
            </a:r>
          </a:p>
        </p:txBody>
      </p:sp>
      <p:pic>
        <p:nvPicPr>
          <p:cNvPr id="4" name="Picture 2" descr="https://ars.els-cdn.com/content/image/1-s2.0-S0896627304005768-gr1_lrg.gif">
            <a:extLst>
              <a:ext uri="{FF2B5EF4-FFF2-40B4-BE49-F238E27FC236}">
                <a16:creationId xmlns:a16="http://schemas.microsoft.com/office/drawing/2014/main" id="{85A092EB-5200-42C9-89A3-4B6141F39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0"/>
          <a:stretch/>
        </p:blipFill>
        <p:spPr bwMode="auto">
          <a:xfrm>
            <a:off x="7064378" y="1825625"/>
            <a:ext cx="4319069" cy="332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16397-65B2-46F8-9E33-7AE357D2CEE5}"/>
              </a:ext>
            </a:extLst>
          </p:cNvPr>
          <p:cNvSpPr txBox="1"/>
          <p:nvPr/>
        </p:nvSpPr>
        <p:spPr>
          <a:xfrm>
            <a:off x="838200" y="6095589"/>
            <a:ext cx="10745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Dan Y, Poo MM. Spike timing-dependent plasticity of neural circuits. Neuron. 2004; 30;44(1):23-30</a:t>
            </a:r>
          </a:p>
        </p:txBody>
      </p:sp>
    </p:spTree>
    <p:extLst>
      <p:ext uri="{BB962C8B-B14F-4D97-AF65-F5344CB8AC3E}">
        <p14:creationId xmlns:p14="http://schemas.microsoft.com/office/powerpoint/2010/main" val="31746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D483-1680-4FEC-A694-9AD010D4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48" y="98207"/>
            <a:ext cx="10571584" cy="1325563"/>
          </a:xfrm>
        </p:spPr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Reproduced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327B48-8688-43EF-A64D-DF1DA47CD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9" y="1423770"/>
            <a:ext cx="6562190" cy="49216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1BE87F-0497-4C8F-A96D-3F492BA28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42" y="409088"/>
            <a:ext cx="1261005" cy="1261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E966C5-C85A-4157-A31D-168A3E194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60" y="1816262"/>
            <a:ext cx="1261005" cy="12610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67CCF3-0F06-4405-A0F9-DD4CFEAB7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21" y="3223434"/>
            <a:ext cx="1261005" cy="12610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CEB98D-9E79-416E-8990-EDFE922A7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21" y="4628515"/>
            <a:ext cx="1261005" cy="12610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2B03ED-C314-4E92-89ED-0BF25EDA5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60" y="4624072"/>
            <a:ext cx="1261005" cy="12610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D7FE12-F999-4B47-A460-716811A201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99" y="4624072"/>
            <a:ext cx="1261005" cy="12610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101C79-E89B-400A-BD4F-A94E68207A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60" y="3223435"/>
            <a:ext cx="1261005" cy="12610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AF0BC9-331B-4D07-8545-2F3E734BA8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99" y="3223433"/>
            <a:ext cx="1261005" cy="12610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87B31D8-76E7-471C-9DF1-226288A21C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20" y="1823813"/>
            <a:ext cx="1261005" cy="12610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A8D882-5320-49B6-8FEB-DBAD31FDD7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99" y="1816261"/>
            <a:ext cx="1261005" cy="12610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00F9B0-0BD6-4D69-818A-07C199BBA6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60" y="409089"/>
            <a:ext cx="1261005" cy="12610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8C559E-CAA9-4937-8AB0-07CBC37D8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8" y="409087"/>
            <a:ext cx="1261005" cy="126100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82ACBA1-E0EC-449F-85B0-4A27713CE39E}"/>
              </a:ext>
            </a:extLst>
          </p:cNvPr>
          <p:cNvSpPr txBox="1"/>
          <p:nvPr/>
        </p:nvSpPr>
        <p:spPr>
          <a:xfrm rot="16200000">
            <a:off x="-909417" y="2891733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Neuron ID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0E734E-7199-48CF-8034-E5E6DCFEB77A}"/>
              </a:ext>
            </a:extLst>
          </p:cNvPr>
          <p:cNvSpPr txBox="1"/>
          <p:nvPr/>
        </p:nvSpPr>
        <p:spPr>
          <a:xfrm>
            <a:off x="7716782" y="5976081"/>
            <a:ext cx="315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Reconstructed Receptive Fields</a:t>
            </a:r>
          </a:p>
        </p:txBody>
      </p:sp>
    </p:spTree>
    <p:extLst>
      <p:ext uri="{BB962C8B-B14F-4D97-AF65-F5344CB8AC3E}">
        <p14:creationId xmlns:p14="http://schemas.microsoft.com/office/powerpoint/2010/main" val="423397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95DE-D428-4656-9FE1-09126C5A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Network Architecture &amp; Data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9ED42AE-C3BC-4CD4-BF3D-A39477A1490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9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35597"/>
            <a:ext cx="5504497" cy="412573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B31180-85A0-45B8-BFCA-111A6703598C}"/>
              </a:ext>
            </a:extLst>
          </p:cNvPr>
          <p:cNvGrpSpPr/>
          <p:nvPr/>
        </p:nvGrpSpPr>
        <p:grpSpPr>
          <a:xfrm>
            <a:off x="6671592" y="2558162"/>
            <a:ext cx="4837418" cy="2849414"/>
            <a:chOff x="6609448" y="2097723"/>
            <a:chExt cx="4835792" cy="28484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9C74B2-9B4D-4A59-8CC7-4EF34A72A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448" y="2097723"/>
              <a:ext cx="4744352" cy="27635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AA0A5B-AB00-438F-8738-77FB0B139C9D}"/>
                </a:ext>
              </a:extLst>
            </p:cNvPr>
            <p:cNvSpPr txBox="1"/>
            <p:nvPr/>
          </p:nvSpPr>
          <p:spPr>
            <a:xfrm>
              <a:off x="8176260" y="3710940"/>
              <a:ext cx="60198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~40000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299D11-8467-40E3-96AA-218264E9B70A}"/>
                </a:ext>
              </a:extLst>
            </p:cNvPr>
            <p:cNvSpPr txBox="1"/>
            <p:nvPr/>
          </p:nvSpPr>
          <p:spPr>
            <a:xfrm>
              <a:off x="9105900" y="4715347"/>
              <a:ext cx="60198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B2314C-34C8-4CBF-96ED-40B6261698FC}"/>
                </a:ext>
              </a:extLst>
            </p:cNvPr>
            <p:cNvSpPr txBox="1"/>
            <p:nvPr/>
          </p:nvSpPr>
          <p:spPr>
            <a:xfrm>
              <a:off x="10020300" y="4358640"/>
              <a:ext cx="60198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CDE8EB-324A-4AA9-8FFE-5963FA21326D}"/>
                </a:ext>
              </a:extLst>
            </p:cNvPr>
            <p:cNvSpPr txBox="1"/>
            <p:nvPr/>
          </p:nvSpPr>
          <p:spPr>
            <a:xfrm>
              <a:off x="10256520" y="3941772"/>
              <a:ext cx="1188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5x5 groups</a:t>
              </a:r>
            </a:p>
            <a:p>
              <a:pPr algn="ctr"/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10 neurons/group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25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32DA-E98F-4BBF-8559-ABAC87F6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133"/>
            <a:ext cx="10515600" cy="1325563"/>
          </a:xfrm>
        </p:spPr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9DB0A-F709-4196-AD29-79F4BCD65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3475"/>
            <a:ext cx="7021010" cy="5265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4A29A2-09E4-47F7-8815-2AC5520408E8}"/>
              </a:ext>
            </a:extLst>
          </p:cNvPr>
          <p:cNvSpPr txBox="1"/>
          <p:nvPr/>
        </p:nvSpPr>
        <p:spPr>
          <a:xfrm rot="16200000">
            <a:off x="-545048" y="3219670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Neuron 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53F24C-BD66-4F70-B5ED-EF3F02E6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17" y="5759975"/>
            <a:ext cx="1007505" cy="10075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479392-E9CF-4AE2-8144-4A9167368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98" y="5759975"/>
            <a:ext cx="1007505" cy="10075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2E3E97-0F40-4E17-8EF7-9B6394D1F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98" y="4434412"/>
            <a:ext cx="1007505" cy="1007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5EA4A2-17A2-4554-B748-74C1E3244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26" y="4434412"/>
            <a:ext cx="1007505" cy="10075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1888C4-8E41-4BE9-A1D9-9016FB818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79" y="3108849"/>
            <a:ext cx="1007505" cy="10075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733C33-A900-4BB6-91FB-E71E89060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26" y="3108849"/>
            <a:ext cx="1007505" cy="10075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04446E-D9E2-4DA5-AFE0-76D4A646D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80" y="1783286"/>
            <a:ext cx="1007505" cy="10075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D564AB-871D-4E11-8477-CC130E6F6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27" y="1783286"/>
            <a:ext cx="1007505" cy="10075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BAB67E5-B142-4ABD-979B-1669F4560C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81" y="457723"/>
            <a:ext cx="1007505" cy="10075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1737D6-54F1-4026-9F6C-6A04F38C8E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29" y="457723"/>
            <a:ext cx="1007505" cy="10075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5E1D404-F6E9-43E3-B27A-DA2F00523DF9}"/>
              </a:ext>
            </a:extLst>
          </p:cNvPr>
          <p:cNvSpPr txBox="1"/>
          <p:nvPr/>
        </p:nvSpPr>
        <p:spPr>
          <a:xfrm>
            <a:off x="7220801" y="62986"/>
            <a:ext cx="4764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Receptive Fields for 10 neurons covering 5x5 patch</a:t>
            </a:r>
          </a:p>
        </p:txBody>
      </p:sp>
    </p:spTree>
    <p:extLst>
      <p:ext uri="{BB962C8B-B14F-4D97-AF65-F5344CB8AC3E}">
        <p14:creationId xmlns:p14="http://schemas.microsoft.com/office/powerpoint/2010/main" val="3304840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1F9-20CF-4421-ACCA-D396A12C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75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Problem: Parameter Tuning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E74E2-760E-45BA-8DCD-41ECD15F8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14" y="2686368"/>
            <a:ext cx="5767911" cy="2852265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D4AAA0-7974-4DC0-A9F6-033579B6894B}"/>
              </a:ext>
            </a:extLst>
          </p:cNvPr>
          <p:cNvSpPr txBox="1">
            <a:spLocks/>
          </p:cNvSpPr>
          <p:nvPr/>
        </p:nvSpPr>
        <p:spPr>
          <a:xfrm>
            <a:off x="616175" y="1690688"/>
            <a:ext cx="60255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Roboto Lt" pitchFamily="2" charset="0"/>
                <a:ea typeface="Roboto Lt" pitchFamily="2" charset="0"/>
              </a:rPr>
              <a:t>Parameters affect neuron dynamics and selectivity to stimuli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000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Roboto Lt" pitchFamily="2" charset="0"/>
                <a:ea typeface="Roboto Lt" pitchFamily="2" charset="0"/>
              </a:rPr>
              <a:t>Parameters: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t" pitchFamily="2" charset="0"/>
                <a:ea typeface="Roboto Lt" pitchFamily="2" charset="0"/>
              </a:rPr>
              <a:t>Threshold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t" pitchFamily="2" charset="0"/>
                <a:ea typeface="Roboto Lt" pitchFamily="2" charset="0"/>
              </a:rPr>
              <a:t>STDP duration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t" pitchFamily="2" charset="0"/>
                <a:ea typeface="Roboto Lt" pitchFamily="2" charset="0"/>
              </a:rPr>
              <a:t>Refractory period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t" pitchFamily="2" charset="0"/>
                <a:ea typeface="Roboto Lt" pitchFamily="2" charset="0"/>
              </a:rPr>
              <a:t>Inhibitory refractory period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Roboto Lt" pitchFamily="2" charset="0"/>
                <a:ea typeface="Roboto Lt" pitchFamily="2" charset="0"/>
              </a:rPr>
              <a:t>Leak time-constant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000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Roboto Lt" pitchFamily="2" charset="0"/>
                <a:ea typeface="Roboto Lt" pitchFamily="2" charset="0"/>
              </a:rPr>
              <a:t>How to select these?</a:t>
            </a:r>
          </a:p>
        </p:txBody>
      </p:sp>
    </p:spTree>
    <p:extLst>
      <p:ext uri="{BB962C8B-B14F-4D97-AF65-F5344CB8AC3E}">
        <p14:creationId xmlns:p14="http://schemas.microsoft.com/office/powerpoint/2010/main" val="175382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CBB-823E-4A00-9892-4C71D33F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B7FB0-ADE7-4D1C-BF01-0670B0830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0"/>
            <a:ext cx="10398760" cy="4602163"/>
          </a:xfrm>
        </p:spPr>
        <p:txBody>
          <a:bodyPr>
            <a:normAutofit fontScale="85000" lnSpcReduction="20000"/>
          </a:bodyPr>
          <a:lstStyle/>
          <a:p>
            <a:r>
              <a:rPr lang="en-GB" sz="3300" dirty="0">
                <a:latin typeface="Roboto Lt" pitchFamily="2" charset="0"/>
                <a:ea typeface="Roboto Lt" pitchFamily="2" charset="0"/>
              </a:rPr>
              <a:t>Parameters depend on timescale of features of interest</a:t>
            </a:r>
          </a:p>
          <a:p>
            <a:pPr lvl="1"/>
            <a:r>
              <a:rPr lang="en-GB" dirty="0">
                <a:latin typeface="Roboto Lt" pitchFamily="2" charset="0"/>
                <a:ea typeface="Roboto Lt" pitchFamily="2" charset="0"/>
              </a:rPr>
              <a:t>Leak ~ duration of feature</a:t>
            </a:r>
          </a:p>
          <a:p>
            <a:pPr lvl="1"/>
            <a:r>
              <a:rPr lang="en-GB" dirty="0">
                <a:latin typeface="Roboto Lt" pitchFamily="2" charset="0"/>
                <a:ea typeface="Roboto Lt" pitchFamily="2" charset="0"/>
              </a:rPr>
              <a:t>STDP ~ duration of feature</a:t>
            </a:r>
          </a:p>
          <a:p>
            <a:pPr lvl="1"/>
            <a:r>
              <a:rPr lang="en-GB" dirty="0">
                <a:latin typeface="Roboto Lt" pitchFamily="2" charset="0"/>
                <a:ea typeface="Roboto Lt" pitchFamily="2" charset="0"/>
              </a:rPr>
              <a:t>Threshold ~ expected events per feature * synaptic weight</a:t>
            </a:r>
          </a:p>
          <a:p>
            <a:pPr lvl="1"/>
            <a:r>
              <a:rPr lang="en-GB" dirty="0">
                <a:latin typeface="Roboto Lt" pitchFamily="2" charset="0"/>
                <a:ea typeface="Roboto Lt" pitchFamily="2" charset="0"/>
              </a:rPr>
              <a:t>Refractory Period ~ expected repetition frequency of feature</a:t>
            </a:r>
          </a:p>
          <a:p>
            <a:pPr lvl="1"/>
            <a:r>
              <a:rPr lang="en-GB" dirty="0">
                <a:latin typeface="Roboto Lt" pitchFamily="2" charset="0"/>
                <a:ea typeface="Roboto Lt" pitchFamily="2" charset="0"/>
              </a:rPr>
              <a:t>Inhibitory Refractory Period ~ time between different features</a:t>
            </a:r>
          </a:p>
          <a:p>
            <a:pPr marL="457200" lvl="1" indent="0">
              <a:buNone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r>
              <a:rPr lang="en-GB" sz="3300" dirty="0">
                <a:latin typeface="Roboto Lt" pitchFamily="2" charset="0"/>
                <a:ea typeface="Roboto Lt" pitchFamily="2" charset="0"/>
              </a:rPr>
              <a:t>3 Main eye movements</a:t>
            </a:r>
          </a:p>
          <a:p>
            <a:pPr lvl="1"/>
            <a:r>
              <a:rPr lang="en-GB" dirty="0">
                <a:latin typeface="Roboto Lt" pitchFamily="2" charset="0"/>
                <a:ea typeface="Roboto Lt" pitchFamily="2" charset="0"/>
              </a:rPr>
              <a:t>Saccades</a:t>
            </a:r>
          </a:p>
          <a:p>
            <a:pPr lvl="1"/>
            <a:r>
              <a:rPr lang="en-GB" dirty="0">
                <a:latin typeface="Roboto Lt" pitchFamily="2" charset="0"/>
                <a:ea typeface="Roboto Lt" pitchFamily="2" charset="0"/>
              </a:rPr>
              <a:t>Smooth Pursuit</a:t>
            </a:r>
          </a:p>
          <a:p>
            <a:pPr lvl="1"/>
            <a:r>
              <a:rPr lang="en-GB" dirty="0">
                <a:latin typeface="Roboto Lt" pitchFamily="2" charset="0"/>
                <a:ea typeface="Roboto Lt" pitchFamily="2" charset="0"/>
              </a:rPr>
              <a:t>Blinks</a:t>
            </a:r>
          </a:p>
          <a:p>
            <a:pPr marL="457200" lvl="1" indent="0">
              <a:buNone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r>
              <a:rPr lang="en-GB" sz="3300" dirty="0">
                <a:latin typeface="Roboto Lt" pitchFamily="2" charset="0"/>
                <a:ea typeface="Roboto Lt" pitchFamily="2" charset="0"/>
              </a:rPr>
              <a:t>3 Different Timescales</a:t>
            </a:r>
          </a:p>
          <a:p>
            <a:pPr lvl="1"/>
            <a:r>
              <a:rPr lang="en-GB" dirty="0">
                <a:latin typeface="Roboto Lt" pitchFamily="2" charset="0"/>
                <a:ea typeface="Roboto Lt" pitchFamily="2" charset="0"/>
              </a:rPr>
              <a:t>3 neuronal populations</a:t>
            </a:r>
          </a:p>
          <a:p>
            <a:pPr lvl="1"/>
            <a:endParaRPr lang="en-GB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829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462</Words>
  <Application>Microsoft Office PowerPoint</Application>
  <PresentationFormat>Widescreen</PresentationFormat>
  <Paragraphs>103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Roboto</vt:lpstr>
      <vt:lpstr>Roboto Lt</vt:lpstr>
      <vt:lpstr>Wingdings</vt:lpstr>
      <vt:lpstr>Office Theme</vt:lpstr>
      <vt:lpstr>PowerPoint Presentation</vt:lpstr>
      <vt:lpstr>Algorithmic Framework</vt:lpstr>
      <vt:lpstr>Case Study – Feature Extraction from highway footage</vt:lpstr>
      <vt:lpstr>Learning Rules for Feature Extraction</vt:lpstr>
      <vt:lpstr>Reproduced results</vt:lpstr>
      <vt:lpstr>Network Architecture &amp; Data</vt:lpstr>
      <vt:lpstr>Results</vt:lpstr>
      <vt:lpstr>Problem: Parameter Tuning</vt:lpstr>
      <vt:lpstr>Solution</vt:lpstr>
      <vt:lpstr>Example: Parameters for Saccade</vt:lpstr>
      <vt:lpstr>Problem: Processing Speed</vt:lpstr>
      <vt:lpstr>PowerPoint Presentation</vt:lpstr>
      <vt:lpstr>Solutions</vt:lpstr>
      <vt:lpstr>Rate Capping</vt:lpstr>
      <vt:lpstr>Synaptic Death</vt:lpstr>
      <vt:lpstr>To 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Warren, Joseph</dc:creator>
  <cp:lastModifiedBy>Warren, Joseph</cp:lastModifiedBy>
  <cp:revision>44</cp:revision>
  <dcterms:created xsi:type="dcterms:W3CDTF">2019-04-24T21:06:54Z</dcterms:created>
  <dcterms:modified xsi:type="dcterms:W3CDTF">2019-04-25T12:03:23Z</dcterms:modified>
</cp:coreProperties>
</file>